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63" r:id="rId3"/>
    <p:sldId id="264" r:id="rId4"/>
    <p:sldId id="278" r:id="rId5"/>
    <p:sldId id="284" r:id="rId6"/>
    <p:sldId id="285" r:id="rId7"/>
    <p:sldId id="296" r:id="rId8"/>
    <p:sldId id="290" r:id="rId9"/>
    <p:sldId id="291" r:id="rId10"/>
    <p:sldId id="292" r:id="rId11"/>
    <p:sldId id="276" r:id="rId12"/>
    <p:sldId id="277" r:id="rId13"/>
    <p:sldId id="282" r:id="rId14"/>
    <p:sldId id="299" r:id="rId15"/>
    <p:sldId id="295" r:id="rId16"/>
    <p:sldId id="283" r:id="rId17"/>
    <p:sldId id="286" r:id="rId18"/>
    <p:sldId id="300" r:id="rId19"/>
    <p:sldId id="301" r:id="rId20"/>
    <p:sldId id="302" r:id="rId21"/>
    <p:sldId id="303" r:id="rId22"/>
    <p:sldId id="304" r:id="rId23"/>
    <p:sldId id="287" r:id="rId24"/>
    <p:sldId id="305" r:id="rId25"/>
    <p:sldId id="280" r:id="rId26"/>
    <p:sldId id="281" r:id="rId27"/>
    <p:sldId id="279" r:id="rId28"/>
    <p:sldId id="289" r:id="rId29"/>
    <p:sldId id="297" r:id="rId30"/>
    <p:sldId id="298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CC3300"/>
    <a:srgbClr val="800000"/>
    <a:srgbClr val="B07BD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0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E89F6-0012-4557-95A2-73362BC2A534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D4EFD-C588-4033-9CB0-70B6307860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926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1397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4099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2633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9262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753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5642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6769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8907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3437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1157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52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578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E9F11-D27B-6A44-98EE-E80C425D5670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8090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341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0051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050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34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910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878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106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576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9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312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D4EFD-C588-4033-9CB0-70B63078604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387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276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411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889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455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596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839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056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664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791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537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839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EADEE-577A-4774-AB8D-6EAE8A348EC6}" type="datetimeFigureOut">
              <a:rPr lang="es-MX" smtClean="0"/>
              <a:t>31/01/2025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04786-424C-47EE-847B-5521C8C64D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718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673009" y="6135760"/>
            <a:ext cx="103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2023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318001" y="46878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PREPARATORIA OFICIAL ANEXA A LA NORMAL No. 3 NEZA</a:t>
            </a:r>
          </a:p>
        </p:txBody>
      </p:sp>
    </p:spTree>
    <p:extLst>
      <p:ext uri="{BB962C8B-B14F-4D97-AF65-F5344CB8AC3E}">
        <p14:creationId xmlns:p14="http://schemas.microsoft.com/office/powerpoint/2010/main" val="159941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45178" y="574418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3332704" y="956538"/>
            <a:ext cx="4305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CONSTRUYE T: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Las emociones y el género. </a:t>
            </a:r>
            <a:endParaRPr lang="es-MX" dirty="0"/>
          </a:p>
        </p:txBody>
      </p:sp>
      <p:pic>
        <p:nvPicPr>
          <p:cNvPr id="14" name="Imagen 13" descr="C:\Users\Admin\Desktop\FOTOS INFORME\WhatsApp Image 2024-01-09 at 9.27.04 AM (2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07" y="1629296"/>
            <a:ext cx="2611199" cy="212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Admin\Desktop\FOTOS INFORME\WhatsApp Image 2024-01-09 at 9.26.56 AM (2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55" y="1629296"/>
            <a:ext cx="2561466" cy="212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Admin\Desktop\FOTOS INFORME\WhatsApp Image 2024-01-09 at 9.27.00 AM (3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32" y="3775279"/>
            <a:ext cx="2697694" cy="201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Admin\Desktop\FOTOS INFORME\WhatsApp Image 2024-01-09 at 9.27.04 AM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43" y="3778647"/>
            <a:ext cx="2583377" cy="2034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1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8"/>
            <a:ext cx="9144000" cy="68580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186714" y="442552"/>
            <a:ext cx="6882063" cy="6136103"/>
            <a:chOff x="2085474" y="296779"/>
            <a:chExt cx="6882063" cy="6136103"/>
          </a:xfrm>
        </p:grpSpPr>
        <p:sp>
          <p:nvSpPr>
            <p:cNvPr id="3" name="Rectángulo redondeado 2"/>
            <p:cNvSpPr/>
            <p:nvPr/>
          </p:nvSpPr>
          <p:spPr>
            <a:xfrm>
              <a:off x="2085474" y="296779"/>
              <a:ext cx="6882063" cy="19995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2421627" y="632129"/>
              <a:ext cx="6220495" cy="1437264"/>
            </a:xfrm>
            <a:prstGeom prst="rect">
              <a:avLst/>
            </a:prstGeom>
            <a:solidFill>
              <a:srgbClr val="6600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dirty="0"/>
                <a:t> </a:t>
              </a:r>
              <a:r>
                <a:rPr lang="es-MX" sz="2800" dirty="0"/>
                <a:t>ZONA ESCOLAR DBG:</a:t>
              </a:r>
            </a:p>
            <a:p>
              <a:endParaRPr lang="es-MX" sz="2800" dirty="0"/>
            </a:p>
            <a:p>
              <a:r>
                <a:rPr lang="es-MX" sz="2800" dirty="0"/>
                <a:t>NO. REPORTE TRIMESTRAL:</a:t>
              </a:r>
              <a:endParaRPr lang="es-MX" dirty="0"/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6702751" y="672903"/>
              <a:ext cx="1354893" cy="6336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b="1" dirty="0">
                  <a:solidFill>
                    <a:schemeClr val="tx1"/>
                  </a:solidFill>
                </a:rPr>
                <a:t>44</a:t>
              </a:r>
            </a:p>
          </p:txBody>
        </p:sp>
        <p:grpSp>
          <p:nvGrpSpPr>
            <p:cNvPr id="8" name="18 Grupo"/>
            <p:cNvGrpSpPr/>
            <p:nvPr/>
          </p:nvGrpSpPr>
          <p:grpSpPr>
            <a:xfrm>
              <a:off x="2085474" y="2544418"/>
              <a:ext cx="6882063" cy="3888464"/>
              <a:chOff x="2899580" y="4093865"/>
              <a:chExt cx="8416782" cy="2084071"/>
            </a:xfrm>
          </p:grpSpPr>
          <p:sp>
            <p:nvSpPr>
              <p:cNvPr id="9" name="15 Rectángulo"/>
              <p:cNvSpPr/>
              <p:nvPr/>
            </p:nvSpPr>
            <p:spPr>
              <a:xfrm>
                <a:off x="2899580" y="4093865"/>
                <a:ext cx="8416782" cy="2084071"/>
              </a:xfrm>
              <a:prstGeom prst="rect">
                <a:avLst/>
              </a:prstGeom>
              <a:solidFill>
                <a:srgbClr val="660033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just"/>
                <a:endParaRPr lang="es-MX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17 Rectángulo redondeado"/>
              <p:cNvSpPr/>
              <p:nvPr/>
            </p:nvSpPr>
            <p:spPr>
              <a:xfrm>
                <a:off x="3144368" y="5287113"/>
                <a:ext cx="7992888" cy="710267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es-MX" sz="1500" dirty="0"/>
              </a:p>
            </p:txBody>
          </p:sp>
        </p:grpSp>
      </p:grpSp>
      <p:sp>
        <p:nvSpPr>
          <p:cNvPr id="12" name="17 Rectángulo redondeado"/>
          <p:cNvSpPr/>
          <p:nvPr/>
        </p:nvSpPr>
        <p:spPr>
          <a:xfrm>
            <a:off x="2417638" y="3114617"/>
            <a:ext cx="6535462" cy="12655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500" b="1"/>
              <a:t>2. Propiciar un entorno habilitante que favorezca las decisiones libres, responsables e informadas de las y los adolescentes sobre el ejercicio de su sexualidad y la prevención del embarazo.</a:t>
            </a:r>
            <a:endParaRPr lang="es-MX" sz="1500" b="1" dirty="0"/>
          </a:p>
        </p:txBody>
      </p:sp>
      <p:sp>
        <p:nvSpPr>
          <p:cNvPr id="5" name="4 Rectángulo"/>
          <p:cNvSpPr/>
          <p:nvPr/>
        </p:nvSpPr>
        <p:spPr>
          <a:xfrm>
            <a:off x="2186714" y="4465374"/>
            <a:ext cx="4031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ACCIÓN, CAMPAÑA O ACTIVIDAD: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139506" y="2721425"/>
            <a:ext cx="2550827" cy="382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OBJETIVO ESPECÍFICO:</a:t>
            </a:r>
          </a:p>
        </p:txBody>
      </p:sp>
      <p:sp>
        <p:nvSpPr>
          <p:cNvPr id="14" name="Rectángulo redondeado 5"/>
          <p:cNvSpPr/>
          <p:nvPr/>
        </p:nvSpPr>
        <p:spPr>
          <a:xfrm>
            <a:off x="6810366" y="1557147"/>
            <a:ext cx="1354893" cy="633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(4)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342093" y="5133053"/>
            <a:ext cx="64860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endParaRPr lang="es-MX" sz="1400" b="1" dirty="0"/>
          </a:p>
        </p:txBody>
      </p:sp>
      <p:sp>
        <p:nvSpPr>
          <p:cNvPr id="16" name="Rectángulo 15"/>
          <p:cNvSpPr/>
          <p:nvPr/>
        </p:nvSpPr>
        <p:spPr>
          <a:xfrm>
            <a:off x="2372813" y="5107450"/>
            <a:ext cx="6523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1400" b="1" dirty="0"/>
              <a:t>Promover en las instituciones de Educación Media Superior el Plan Maestro de Orientación Educativa</a:t>
            </a:r>
            <a:r>
              <a:rPr lang="es-MX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831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8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689020" y="340422"/>
            <a:ext cx="7291769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33052" y="4720792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676454" y="-28910"/>
            <a:ext cx="5976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DATOS RELEVANTES DE LA ACCIÓN, CAMPAÑA O ACTIVIDAD: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202872" y="867860"/>
            <a:ext cx="63426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ESCUELA: PREPARATORIA OFICIAL ANEXA A LA NORMAL  </a:t>
            </a:r>
          </a:p>
          <a:p>
            <a:pPr lvl="0"/>
            <a:r>
              <a:rPr lang="es-MX" dirty="0">
                <a:solidFill>
                  <a:prstClr val="black"/>
                </a:solidFill>
              </a:rPr>
              <a:t>No. 3 NEZA.</a:t>
            </a:r>
          </a:p>
          <a:p>
            <a:pPr lvl="0"/>
            <a:endParaRPr lang="es-MX" dirty="0">
              <a:solidFill>
                <a:prstClr val="black"/>
              </a:solidFill>
            </a:endParaRPr>
          </a:p>
          <a:p>
            <a:pPr lvl="0"/>
            <a:r>
              <a:rPr lang="es-MX" dirty="0">
                <a:solidFill>
                  <a:prstClr val="black"/>
                </a:solidFill>
              </a:rPr>
              <a:t>ACTIVIDAD: </a:t>
            </a:r>
          </a:p>
          <a:p>
            <a:pPr lvl="0" algn="just"/>
            <a:r>
              <a:rPr lang="es-MX" dirty="0">
                <a:solidFill>
                  <a:prstClr val="black"/>
                </a:solidFill>
              </a:rPr>
              <a:t>Promover en las instituciones de Educación Media Superior el Plan Maestro de Orientación Educativa a través de las sesiones de trabajo con la atención en cada grupo, desarrollando los diferentes proyectos prioritarios:  valores, riesgos psicosociales, equidad de género y mediación.</a:t>
            </a:r>
          </a:p>
          <a:p>
            <a:pPr lvl="0" algn="just"/>
            <a:endParaRPr lang="es-MX" dirty="0">
              <a:solidFill>
                <a:prstClr val="black"/>
              </a:solidFill>
            </a:endParaRPr>
          </a:p>
          <a:p>
            <a:pPr lvl="0"/>
            <a:r>
              <a:rPr lang="es-MX" dirty="0">
                <a:solidFill>
                  <a:prstClr val="black"/>
                </a:solidFill>
              </a:rPr>
              <a:t>NO. BENEFICIADOS/PARTICIPANTES: 601</a:t>
            </a:r>
          </a:p>
          <a:p>
            <a:pPr lvl="0"/>
            <a:endParaRPr lang="es-MX" dirty="0">
              <a:solidFill>
                <a:prstClr val="black"/>
              </a:solidFill>
            </a:endParaRPr>
          </a:p>
          <a:p>
            <a:pPr lvl="0"/>
            <a:r>
              <a:rPr lang="es-MX" dirty="0">
                <a:solidFill>
                  <a:prstClr val="black"/>
                </a:solidFill>
              </a:rPr>
              <a:t>RESPONSABLES: Director Escolar, Subdirector Escolar, Orientación educativa.</a:t>
            </a:r>
          </a:p>
          <a:p>
            <a:pPr lvl="0"/>
            <a:endParaRPr lang="es-MX" dirty="0">
              <a:solidFill>
                <a:prstClr val="black"/>
              </a:solidFill>
            </a:endParaRPr>
          </a:p>
          <a:p>
            <a:pPr lvl="0" algn="just"/>
            <a:r>
              <a:rPr lang="es-MX" dirty="0">
                <a:solidFill>
                  <a:prstClr val="black"/>
                </a:solidFill>
              </a:rPr>
              <a:t>IMPACTO/LOGRO: La comunidad escolar ha participado de forma responsable en las actividades generadas en la institución, permitiendo un índice nulo de deserción por embarazos.</a:t>
            </a:r>
          </a:p>
        </p:txBody>
      </p:sp>
    </p:spTree>
    <p:extLst>
      <p:ext uri="{BB962C8B-B14F-4D97-AF65-F5344CB8AC3E}">
        <p14:creationId xmlns:p14="http://schemas.microsoft.com/office/powerpoint/2010/main" val="121471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3562948" y="1110734"/>
            <a:ext cx="367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VALORES: CEREMONIA CÍVICA</a:t>
            </a:r>
          </a:p>
        </p:txBody>
      </p:sp>
      <p:pic>
        <p:nvPicPr>
          <p:cNvPr id="13" name="Imagen 12" descr="C:\Users\Admin\Desktop\FOTOS INFORME\WhatsApp Image 2024-01-09 at 9.27.01 AM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33" y="3821392"/>
            <a:ext cx="2772818" cy="19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:\Users\Admin\Desktop\FOTOS INFORME\WhatsApp Image 2024-01-09 at 9.27.01 AM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451" y="3791220"/>
            <a:ext cx="2524269" cy="205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3" y="1654207"/>
            <a:ext cx="3044556" cy="213701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89" y="1629297"/>
            <a:ext cx="2236019" cy="21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7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2831979" y="1110734"/>
            <a:ext cx="513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VALORES: CEREMONIA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CÍVICA/NOVIEMBRE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80" y="1694744"/>
            <a:ext cx="5134674" cy="17518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80" y="3465559"/>
            <a:ext cx="2612218" cy="23071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99" y="3465559"/>
            <a:ext cx="2522456" cy="230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2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2916756" y="1110734"/>
            <a:ext cx="4965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VALORES:</a:t>
            </a:r>
            <a:r>
              <a:rPr lang="es-MX" dirty="0"/>
              <a:t> </a:t>
            </a:r>
            <a:r>
              <a:rPr lang="es-MX" dirty="0" smtClean="0"/>
              <a:t>Presentación de bailables Folklóricos.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3" y="1629296"/>
            <a:ext cx="2553887" cy="21549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1" y="1629296"/>
            <a:ext cx="2743200" cy="21549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2" y="3784210"/>
            <a:ext cx="5297088" cy="20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3153790" y="1033026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Celebración de día de Muertos. 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4" y="3552053"/>
            <a:ext cx="1695758" cy="22610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93" y="1629296"/>
            <a:ext cx="3601328" cy="416479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3" y="1610324"/>
            <a:ext cx="1808300" cy="19417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92" y="4412075"/>
            <a:ext cx="3601327" cy="140098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0325"/>
            <a:ext cx="3502855" cy="140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8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505D46-2575-AA20-FDC0-099A47ECD8EF}"/>
              </a:ext>
            </a:extLst>
          </p:cNvPr>
          <p:cNvSpPr txBox="1"/>
          <p:nvPr/>
        </p:nvSpPr>
        <p:spPr>
          <a:xfrm>
            <a:off x="3407232" y="1005272"/>
            <a:ext cx="3785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 de día de Muertos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3" y="3801430"/>
            <a:ext cx="2570582" cy="20269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15" y="3786086"/>
            <a:ext cx="2734444" cy="20576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95" y="1652505"/>
            <a:ext cx="1889190" cy="24411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53" y="1594978"/>
            <a:ext cx="1816815" cy="24797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68" y="1616074"/>
            <a:ext cx="1634792" cy="25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1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45178" y="501269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505D46-2575-AA20-FDC0-099A47ECD8EF}"/>
              </a:ext>
            </a:extLst>
          </p:cNvPr>
          <p:cNvSpPr txBox="1"/>
          <p:nvPr/>
        </p:nvSpPr>
        <p:spPr>
          <a:xfrm>
            <a:off x="3042552" y="1005272"/>
            <a:ext cx="4514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Actividad: Pasarela de día de Muertos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71" y="3784546"/>
            <a:ext cx="3617692" cy="20802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64" y="1603717"/>
            <a:ext cx="1674055" cy="41903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2" y="1578845"/>
            <a:ext cx="3623031" cy="22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2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45178" y="501269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505D46-2575-AA20-FDC0-099A47ECD8EF}"/>
              </a:ext>
            </a:extLst>
          </p:cNvPr>
          <p:cNvSpPr txBox="1"/>
          <p:nvPr/>
        </p:nvSpPr>
        <p:spPr>
          <a:xfrm>
            <a:off x="3042552" y="1005272"/>
            <a:ext cx="4514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Actividad: Pasarela de día de Muertos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01" y="1620059"/>
            <a:ext cx="3625462" cy="25205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83" y="1629297"/>
            <a:ext cx="2426731" cy="41140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01" y="3733175"/>
            <a:ext cx="2946651" cy="206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2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8"/>
            <a:ext cx="9144000" cy="68580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186714" y="442552"/>
            <a:ext cx="6882063" cy="6136103"/>
            <a:chOff x="2085474" y="296779"/>
            <a:chExt cx="6882063" cy="6136103"/>
          </a:xfrm>
        </p:grpSpPr>
        <p:sp>
          <p:nvSpPr>
            <p:cNvPr id="3" name="Rectángulo redondeado 2"/>
            <p:cNvSpPr/>
            <p:nvPr/>
          </p:nvSpPr>
          <p:spPr>
            <a:xfrm>
              <a:off x="2085474" y="296779"/>
              <a:ext cx="6882063" cy="19995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2421627" y="632129"/>
              <a:ext cx="6220495" cy="1437264"/>
            </a:xfrm>
            <a:prstGeom prst="rect">
              <a:avLst/>
            </a:prstGeom>
            <a:solidFill>
              <a:srgbClr val="6600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dirty="0"/>
                <a:t> </a:t>
              </a:r>
              <a:r>
                <a:rPr lang="es-MX" sz="2800" dirty="0"/>
                <a:t>ZONA ESCOLAR DBG:</a:t>
              </a:r>
            </a:p>
            <a:p>
              <a:endParaRPr lang="es-MX" sz="2800" dirty="0"/>
            </a:p>
            <a:p>
              <a:r>
                <a:rPr lang="es-MX" sz="2800" dirty="0"/>
                <a:t>NO. REPORTE TRIMESTRAL:</a:t>
              </a:r>
              <a:endParaRPr lang="es-MX" dirty="0"/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6702751" y="672903"/>
              <a:ext cx="1354893" cy="6336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b="1" dirty="0">
                  <a:solidFill>
                    <a:schemeClr val="tx1"/>
                  </a:solidFill>
                </a:rPr>
                <a:t>44</a:t>
              </a:r>
            </a:p>
          </p:txBody>
        </p:sp>
        <p:grpSp>
          <p:nvGrpSpPr>
            <p:cNvPr id="8" name="18 Grupo"/>
            <p:cNvGrpSpPr/>
            <p:nvPr/>
          </p:nvGrpSpPr>
          <p:grpSpPr>
            <a:xfrm>
              <a:off x="2085474" y="2544418"/>
              <a:ext cx="6882063" cy="3888464"/>
              <a:chOff x="2899580" y="4093865"/>
              <a:chExt cx="8416782" cy="2084071"/>
            </a:xfrm>
          </p:grpSpPr>
          <p:sp>
            <p:nvSpPr>
              <p:cNvPr id="9" name="15 Rectángulo"/>
              <p:cNvSpPr/>
              <p:nvPr/>
            </p:nvSpPr>
            <p:spPr>
              <a:xfrm>
                <a:off x="2899580" y="4093865"/>
                <a:ext cx="8416782" cy="2084071"/>
              </a:xfrm>
              <a:prstGeom prst="rect">
                <a:avLst/>
              </a:prstGeom>
              <a:solidFill>
                <a:srgbClr val="660033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just"/>
                <a:endParaRPr lang="es-MX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17 Rectángulo redondeado"/>
              <p:cNvSpPr/>
              <p:nvPr/>
            </p:nvSpPr>
            <p:spPr>
              <a:xfrm>
                <a:off x="3144368" y="5287113"/>
                <a:ext cx="7992888" cy="710267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es-MX" sz="1500" dirty="0"/>
              </a:p>
            </p:txBody>
          </p:sp>
        </p:grpSp>
      </p:grpSp>
      <p:sp>
        <p:nvSpPr>
          <p:cNvPr id="12" name="17 Rectángulo redondeado"/>
          <p:cNvSpPr/>
          <p:nvPr/>
        </p:nvSpPr>
        <p:spPr>
          <a:xfrm>
            <a:off x="2328429" y="3114618"/>
            <a:ext cx="6535462" cy="12655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500" b="1"/>
              <a:t>1. Contribuir al desarrollo humano y ampliar las oportunidades laborales y educativas de las y los adolescentes en México</a:t>
            </a:r>
            <a:endParaRPr lang="es-MX" sz="1500" b="1" dirty="0"/>
          </a:p>
        </p:txBody>
      </p:sp>
      <p:sp>
        <p:nvSpPr>
          <p:cNvPr id="5" name="4 Rectángulo"/>
          <p:cNvSpPr/>
          <p:nvPr/>
        </p:nvSpPr>
        <p:spPr>
          <a:xfrm>
            <a:off x="2186714" y="4465374"/>
            <a:ext cx="4031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ACCIÓN, CAMPAÑA O ACTIVIDAD: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139506" y="2721425"/>
            <a:ext cx="2550827" cy="382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OBJETIVO ESPECÍFICO:</a:t>
            </a:r>
          </a:p>
        </p:txBody>
      </p:sp>
      <p:sp>
        <p:nvSpPr>
          <p:cNvPr id="14" name="Rectángulo redondeado 5"/>
          <p:cNvSpPr/>
          <p:nvPr/>
        </p:nvSpPr>
        <p:spPr>
          <a:xfrm>
            <a:off x="6810366" y="1557147"/>
            <a:ext cx="1354893" cy="633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(4)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342093" y="5133053"/>
            <a:ext cx="6486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400" b="1" dirty="0"/>
              <a:t>Difundir los programas de Becas  Municipales, Estatales y Federales, a través del medio de difusión que se determine por la institución educativa.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400" b="1" dirty="0"/>
              <a:t>Continuar con el Programa "Yo no abandono".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400" b="1" dirty="0"/>
              <a:t> Dar continuidad al Programa CONSTRUYE-T.</a:t>
            </a:r>
          </a:p>
        </p:txBody>
      </p:sp>
    </p:spTree>
    <p:extLst>
      <p:ext uri="{BB962C8B-B14F-4D97-AF65-F5344CB8AC3E}">
        <p14:creationId xmlns:p14="http://schemas.microsoft.com/office/powerpoint/2010/main" val="183632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45178" y="501269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505D46-2575-AA20-FDC0-099A47ECD8EF}"/>
              </a:ext>
            </a:extLst>
          </p:cNvPr>
          <p:cNvSpPr txBox="1"/>
          <p:nvPr/>
        </p:nvSpPr>
        <p:spPr>
          <a:xfrm>
            <a:off x="3106576" y="1005272"/>
            <a:ext cx="4386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Concurso de Villancicos ( Diciembre)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3" y="3573194"/>
            <a:ext cx="5297087" cy="22208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4" y="1620059"/>
            <a:ext cx="2680496" cy="234703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69" y="1620059"/>
            <a:ext cx="2626852" cy="2347030"/>
          </a:xfrm>
          <a:prstGeom prst="rect">
            <a:avLst/>
          </a:prstGeom>
        </p:spPr>
      </p:pic>
      <p:sp>
        <p:nvSpPr>
          <p:cNvPr id="16" name="Cara sonriente 15"/>
          <p:cNvSpPr/>
          <p:nvPr/>
        </p:nvSpPr>
        <p:spPr>
          <a:xfrm>
            <a:off x="4442341" y="2136848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Cara sonriente 16"/>
          <p:cNvSpPr/>
          <p:nvPr/>
        </p:nvSpPr>
        <p:spPr>
          <a:xfrm>
            <a:off x="4045384" y="1887679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ara sonriente 17"/>
          <p:cNvSpPr/>
          <p:nvPr/>
        </p:nvSpPr>
        <p:spPr>
          <a:xfrm>
            <a:off x="3625977" y="2004695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ara sonriente 18"/>
          <p:cNvSpPr/>
          <p:nvPr/>
        </p:nvSpPr>
        <p:spPr>
          <a:xfrm>
            <a:off x="3251718" y="1997356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Cara sonriente 19"/>
          <p:cNvSpPr/>
          <p:nvPr/>
        </p:nvSpPr>
        <p:spPr>
          <a:xfrm>
            <a:off x="2961433" y="1997356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ara sonriente 21"/>
          <p:cNvSpPr/>
          <p:nvPr/>
        </p:nvSpPr>
        <p:spPr>
          <a:xfrm>
            <a:off x="4052244" y="4233184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Cara sonriente 22"/>
          <p:cNvSpPr/>
          <p:nvPr/>
        </p:nvSpPr>
        <p:spPr>
          <a:xfrm>
            <a:off x="4965933" y="2079527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ara sonriente 23"/>
          <p:cNvSpPr/>
          <p:nvPr/>
        </p:nvSpPr>
        <p:spPr>
          <a:xfrm>
            <a:off x="7769672" y="4101333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Cara sonriente 24"/>
          <p:cNvSpPr/>
          <p:nvPr/>
        </p:nvSpPr>
        <p:spPr>
          <a:xfrm>
            <a:off x="5162256" y="4144586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21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45178" y="501269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505D46-2575-AA20-FDC0-099A47ECD8EF}"/>
              </a:ext>
            </a:extLst>
          </p:cNvPr>
          <p:cNvSpPr txBox="1"/>
          <p:nvPr/>
        </p:nvSpPr>
        <p:spPr>
          <a:xfrm>
            <a:off x="2811719" y="1005272"/>
            <a:ext cx="4976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Actividad: Bailable Navideño ( Diciembre )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4" y="3587262"/>
            <a:ext cx="2582021" cy="2206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55" y="3488787"/>
            <a:ext cx="2715065" cy="23138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66" y="1667720"/>
            <a:ext cx="2595489" cy="20461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54" y="1620058"/>
            <a:ext cx="2715066" cy="196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2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45178" y="501269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7505D46-2575-AA20-FDC0-099A47ECD8EF}"/>
              </a:ext>
            </a:extLst>
          </p:cNvPr>
          <p:cNvSpPr txBox="1"/>
          <p:nvPr/>
        </p:nvSpPr>
        <p:spPr>
          <a:xfrm>
            <a:off x="2948778" y="1005272"/>
            <a:ext cx="4701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Actividad: Posada Escolar ( Diciembre )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3" y="3545058"/>
            <a:ext cx="2740075" cy="22411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1" y="3545058"/>
            <a:ext cx="2594179" cy="224112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3" y="1491216"/>
            <a:ext cx="2740075" cy="219192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33" y="1546022"/>
            <a:ext cx="2571387" cy="2137116"/>
          </a:xfrm>
          <a:prstGeom prst="rect">
            <a:avLst/>
          </a:prstGeom>
        </p:spPr>
      </p:pic>
      <p:sp>
        <p:nvSpPr>
          <p:cNvPr id="19" name="Cara sonriente 18"/>
          <p:cNvSpPr/>
          <p:nvPr/>
        </p:nvSpPr>
        <p:spPr>
          <a:xfrm>
            <a:off x="5997849" y="4764095"/>
            <a:ext cx="290285" cy="3048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854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2000687" y="514444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2B6F13-9E82-6664-7851-B4A0A65707F7}"/>
              </a:ext>
            </a:extLst>
          </p:cNvPr>
          <p:cNvSpPr txBox="1"/>
          <p:nvPr/>
        </p:nvSpPr>
        <p:spPr>
          <a:xfrm>
            <a:off x="2852057" y="1086394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Actividad: Elaboración </a:t>
            </a:r>
            <a:r>
              <a:rPr lang="es-MX" dirty="0">
                <a:solidFill>
                  <a:prstClr val="black"/>
                </a:solidFill>
              </a:rPr>
              <a:t>de </a:t>
            </a:r>
            <a:r>
              <a:rPr lang="es-MX" dirty="0" smtClean="0">
                <a:solidFill>
                  <a:prstClr val="black"/>
                </a:solidFill>
              </a:rPr>
              <a:t>trípticos y carreras universitarias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smtClean="0">
                <a:solidFill>
                  <a:prstClr val="black"/>
                </a:solidFill>
              </a:rPr>
              <a:t>( Diciembre ).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36" y="3674022"/>
            <a:ext cx="2852057" cy="21390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93" y="1615879"/>
            <a:ext cx="2402914" cy="205814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05" y="3674021"/>
            <a:ext cx="2526804" cy="21200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36" y="1629296"/>
            <a:ext cx="2951237" cy="20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7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2000687" y="514444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2B6F13-9E82-6664-7851-B4A0A65707F7}"/>
              </a:ext>
            </a:extLst>
          </p:cNvPr>
          <p:cNvSpPr txBox="1"/>
          <p:nvPr/>
        </p:nvSpPr>
        <p:spPr>
          <a:xfrm>
            <a:off x="2852057" y="1086394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Actividad: Difusión de Carreras del Ejército Mexicano</a:t>
            </a:r>
          </a:p>
          <a:p>
            <a:r>
              <a:rPr lang="es-MX" dirty="0" smtClean="0">
                <a:solidFill>
                  <a:prstClr val="black"/>
                </a:solidFill>
              </a:rPr>
              <a:t> ( Diciembre ).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32" y="3420150"/>
            <a:ext cx="5317588" cy="23929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32" y="1629296"/>
            <a:ext cx="2378332" cy="20485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44" y="1638756"/>
            <a:ext cx="2845356" cy="20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8"/>
            <a:ext cx="9144000" cy="68580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014712" y="420250"/>
            <a:ext cx="6882063" cy="6136103"/>
            <a:chOff x="2085474" y="296779"/>
            <a:chExt cx="6882063" cy="6136103"/>
          </a:xfrm>
        </p:grpSpPr>
        <p:sp>
          <p:nvSpPr>
            <p:cNvPr id="3" name="Rectángulo redondeado 2"/>
            <p:cNvSpPr/>
            <p:nvPr/>
          </p:nvSpPr>
          <p:spPr>
            <a:xfrm>
              <a:off x="2085474" y="296779"/>
              <a:ext cx="6882063" cy="19995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2421627" y="632129"/>
              <a:ext cx="6220495" cy="1437264"/>
            </a:xfrm>
            <a:prstGeom prst="rect">
              <a:avLst/>
            </a:prstGeom>
            <a:solidFill>
              <a:srgbClr val="6600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dirty="0"/>
                <a:t> </a:t>
              </a:r>
              <a:r>
                <a:rPr lang="es-MX" sz="2800" dirty="0"/>
                <a:t>ZONA ESCOLAR BG:</a:t>
              </a:r>
            </a:p>
            <a:p>
              <a:r>
                <a:rPr lang="es-MX" sz="2800" dirty="0"/>
                <a:t>REPORTE TRIMESTRAL:</a:t>
              </a:r>
              <a:endParaRPr lang="es-MX" dirty="0"/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6104232" y="683661"/>
              <a:ext cx="1354893" cy="6336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b="1" dirty="0">
                  <a:solidFill>
                    <a:schemeClr val="tx1"/>
                  </a:solidFill>
                </a:rPr>
                <a:t>44</a:t>
              </a:r>
            </a:p>
          </p:txBody>
        </p:sp>
        <p:grpSp>
          <p:nvGrpSpPr>
            <p:cNvPr id="8" name="18 Grupo"/>
            <p:cNvGrpSpPr/>
            <p:nvPr/>
          </p:nvGrpSpPr>
          <p:grpSpPr>
            <a:xfrm>
              <a:off x="2085474" y="2544418"/>
              <a:ext cx="6882063" cy="3888464"/>
              <a:chOff x="2899580" y="4093865"/>
              <a:chExt cx="8416782" cy="2084071"/>
            </a:xfrm>
          </p:grpSpPr>
          <p:sp>
            <p:nvSpPr>
              <p:cNvPr id="9" name="15 Rectángulo"/>
              <p:cNvSpPr/>
              <p:nvPr/>
            </p:nvSpPr>
            <p:spPr>
              <a:xfrm>
                <a:off x="2899580" y="4093865"/>
                <a:ext cx="8416782" cy="2084071"/>
              </a:xfrm>
              <a:prstGeom prst="rect">
                <a:avLst/>
              </a:prstGeom>
              <a:solidFill>
                <a:srgbClr val="660033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just"/>
                <a:endParaRPr lang="es-MX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17 Rectángulo redondeado"/>
              <p:cNvSpPr/>
              <p:nvPr/>
            </p:nvSpPr>
            <p:spPr>
              <a:xfrm>
                <a:off x="3144368" y="5287113"/>
                <a:ext cx="7992888" cy="710267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es-MX" sz="1500" dirty="0"/>
              </a:p>
            </p:txBody>
          </p:sp>
        </p:grpSp>
      </p:grpSp>
      <p:sp>
        <p:nvSpPr>
          <p:cNvPr id="12" name="17 Rectángulo redondeado"/>
          <p:cNvSpPr/>
          <p:nvPr/>
        </p:nvSpPr>
        <p:spPr>
          <a:xfrm>
            <a:off x="2205765" y="3103466"/>
            <a:ext cx="6535462" cy="12655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400" b="1"/>
              <a:t>5. Garantizar el derecho de las niñas, los niños y la población adolescente a recibir educación integral en sexualidad en todos los niveles de gestión pública y privada.</a:t>
            </a:r>
            <a:endParaRPr lang="es-MX" sz="1400" b="1" dirty="0"/>
          </a:p>
        </p:txBody>
      </p:sp>
      <p:sp>
        <p:nvSpPr>
          <p:cNvPr id="5" name="4 Rectángulo"/>
          <p:cNvSpPr/>
          <p:nvPr/>
        </p:nvSpPr>
        <p:spPr>
          <a:xfrm>
            <a:off x="2127831" y="4490022"/>
            <a:ext cx="2370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ACCIÓN O PROGRAMA:</a:t>
            </a:r>
          </a:p>
        </p:txBody>
      </p:sp>
      <p:sp>
        <p:nvSpPr>
          <p:cNvPr id="14" name="Rectángulo redondeado 5"/>
          <p:cNvSpPr/>
          <p:nvPr/>
        </p:nvSpPr>
        <p:spPr>
          <a:xfrm>
            <a:off x="6075927" y="1535631"/>
            <a:ext cx="1354893" cy="633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(4)</a:t>
            </a:r>
            <a:endParaRPr lang="es-MX" sz="2000" b="1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372813" y="5107450"/>
            <a:ext cx="6523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s-MX" sz="1400" dirty="0"/>
          </a:p>
        </p:txBody>
      </p:sp>
      <p:sp>
        <p:nvSpPr>
          <p:cNvPr id="2" name="Rectángulo 1"/>
          <p:cNvSpPr/>
          <p:nvPr/>
        </p:nvSpPr>
        <p:spPr>
          <a:xfrm>
            <a:off x="2372813" y="4916556"/>
            <a:ext cx="62431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400" b="1" dirty="0"/>
              <a:t>Sensibilizar a la Población estudiantil para la prevención del embarazo  y enfermedades de transmisión sexual (riesgos y consecuencias).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400" b="1" dirty="0"/>
              <a:t>Mantener informada a la población estudiantil y preparar a docentes en temas de sexualidad y embarazo adolescente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400" b="1" dirty="0"/>
              <a:t>SIPPINA</a:t>
            </a:r>
          </a:p>
        </p:txBody>
      </p:sp>
      <p:sp>
        <p:nvSpPr>
          <p:cNvPr id="17" name="12 Rectángulo"/>
          <p:cNvSpPr/>
          <p:nvPr/>
        </p:nvSpPr>
        <p:spPr>
          <a:xfrm>
            <a:off x="2317926" y="2743727"/>
            <a:ext cx="2550827" cy="382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OBJETIVO ESPECÍFICO:</a:t>
            </a:r>
          </a:p>
        </p:txBody>
      </p:sp>
    </p:spTree>
    <p:extLst>
      <p:ext uri="{BB962C8B-B14F-4D97-AF65-F5344CB8AC3E}">
        <p14:creationId xmlns:p14="http://schemas.microsoft.com/office/powerpoint/2010/main" val="31147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8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82892" y="364174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180849" y="470900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MX" dirty="0"/>
                <a:t>ESCUELA: PREPARATORIA OFICIAL ANEXA A LA NORMAL</a:t>
              </a:r>
            </a:p>
            <a:p>
              <a:r>
                <a:rPr lang="es-MX" dirty="0"/>
                <a:t> No. 3 NEZA.</a:t>
              </a:r>
            </a:p>
            <a:p>
              <a:endParaRPr lang="es-MX" dirty="0"/>
            </a:p>
            <a:p>
              <a:pPr lvl="0" algn="just"/>
              <a:r>
                <a:rPr lang="es-MX" sz="1400" dirty="0"/>
                <a:t>ACTIVIDAD: Difundir entre la población estudiantil, material que se reciba de instancias educativas, de salud, para promover, respetar, proteger y garantizar los derechos humanos y sexuales de las y los estudiantes, fin de disminuir conductas de discriminación, particularmente en embarazos adolescente.</a:t>
              </a:r>
            </a:p>
            <a:p>
              <a:pPr lvl="0" algn="just"/>
              <a:endParaRPr lang="es-MX" sz="1400" dirty="0"/>
            </a:p>
            <a:p>
              <a:pPr lvl="0"/>
              <a:r>
                <a:rPr lang="es-MX" dirty="0"/>
                <a:t>NO.BENEFICIADOS/PARTICIPANTES: 601 alumnos. RESPONSABLES: Director escolar, Subdirector escolar, Orientación educativa.</a:t>
              </a:r>
            </a:p>
            <a:p>
              <a:endParaRPr lang="es-MX" dirty="0"/>
            </a:p>
            <a:p>
              <a:pPr algn="just"/>
              <a:r>
                <a:rPr lang="es-MX" dirty="0"/>
                <a:t>IMPACTO/LOGRO: La comunidad escolar ha participado de forma responsable y entusiasta,  en las actividades , con lo cual se ha logrado un nulo índice de deserción por embarazos.</a:t>
              </a:r>
            </a:p>
            <a:p>
              <a:endParaRPr lang="es-MX" dirty="0"/>
            </a:p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439027" y="0"/>
            <a:ext cx="7490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1400" dirty="0">
                <a:solidFill>
                  <a:schemeClr val="bg1"/>
                </a:solidFill>
              </a:rPr>
              <a:t>DATOS RELEVANTES DE LA ACCIÓN O PROGRAMA: PREVENCIÓN DEL EMBARAZO EN ADOLESCENTES</a:t>
            </a:r>
          </a:p>
        </p:txBody>
      </p:sp>
    </p:spTree>
    <p:extLst>
      <p:ext uri="{BB962C8B-B14F-4D97-AF65-F5344CB8AC3E}">
        <p14:creationId xmlns:p14="http://schemas.microsoft.com/office/powerpoint/2010/main" val="288519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3983495" y="1045104"/>
            <a:ext cx="335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Lectura del Programa de SIPINNA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50" y="1701392"/>
            <a:ext cx="2582741" cy="19370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77" y="1701392"/>
            <a:ext cx="2513561" cy="19370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18" y="3654945"/>
            <a:ext cx="5230720" cy="23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4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2000687" y="253185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3654720" y="980105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“Adicciones en adolescentes”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4" y="3916685"/>
            <a:ext cx="3024554" cy="18963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33" y="3916685"/>
            <a:ext cx="2292489" cy="189637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33" y="1583651"/>
            <a:ext cx="5310189" cy="23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3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2029715" y="514444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3229428" y="10012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Lectura de </a:t>
            </a:r>
            <a:r>
              <a:rPr lang="es-MX" dirty="0" smtClean="0"/>
              <a:t>emociones y equidad </a:t>
            </a:r>
            <a:r>
              <a:rPr lang="es-MX" dirty="0"/>
              <a:t>de género .</a:t>
            </a:r>
          </a:p>
        </p:txBody>
      </p:sp>
      <p:pic>
        <p:nvPicPr>
          <p:cNvPr id="13" name="Imagen 12" descr="C:\Users\Admin\Desktop\FOTOS INFORME\WhatsApp Image 2024-01-09 at 9.27.06 AM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88" y="3721904"/>
            <a:ext cx="2624539" cy="210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C:\Users\Admin\Desktop\FOTOS INFORME\WhatsApp Image 2024-01-09 at 9.27.00 AM (3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88" y="1318330"/>
            <a:ext cx="2612985" cy="2393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 descr="C:\Users\Admin\Desktop\FOTOS INFORME\WhatsApp Image 2024-01-09 at 9.26.59 AM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927" y="1318530"/>
            <a:ext cx="2678793" cy="4475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48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24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774172" y="340423"/>
            <a:ext cx="7291769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33052" y="4720792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676454" y="-28910"/>
            <a:ext cx="5976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DATOS RELEVANTES DE LA ACCIÓN, CAMPAÑA O ACTIVIDAD: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369126" y="1117243"/>
            <a:ext cx="60932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</a:rPr>
              <a:t>ESCUELA: PREPARATORIA OFICIAL ANEXA A LA NORMAL </a:t>
            </a:r>
          </a:p>
          <a:p>
            <a:pPr lvl="0"/>
            <a:r>
              <a:rPr lang="es-MX" dirty="0">
                <a:solidFill>
                  <a:prstClr val="black"/>
                </a:solidFill>
              </a:rPr>
              <a:t>No. 3 NEZA.</a:t>
            </a:r>
          </a:p>
          <a:p>
            <a:pPr lvl="0"/>
            <a:endParaRPr lang="es-MX" dirty="0">
              <a:solidFill>
                <a:prstClr val="black"/>
              </a:solidFill>
            </a:endParaRPr>
          </a:p>
          <a:p>
            <a:pPr lvl="0"/>
            <a:r>
              <a:rPr lang="es-MX" dirty="0">
                <a:solidFill>
                  <a:prstClr val="black"/>
                </a:solidFill>
              </a:rPr>
              <a:t>ACTIVIDAD: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s-MX" dirty="0">
                <a:solidFill>
                  <a:prstClr val="black"/>
                </a:solidFill>
              </a:rPr>
              <a:t>Dar a conocer en la comunidad estudiantil información sobre el Programa de Becas Benito Juárez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s-MX" dirty="0">
                <a:solidFill>
                  <a:prstClr val="black"/>
                </a:solidFill>
              </a:rPr>
              <a:t>Continuar con el Programa “Yo no abandono”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s-MX" dirty="0">
                <a:solidFill>
                  <a:prstClr val="black"/>
                </a:solidFill>
              </a:rPr>
              <a:t>Dar continuidad del Programa “Construye T”</a:t>
            </a:r>
          </a:p>
          <a:p>
            <a:pPr lvl="0"/>
            <a:endParaRPr lang="es-MX" dirty="0">
              <a:solidFill>
                <a:prstClr val="black"/>
              </a:solidFill>
            </a:endParaRPr>
          </a:p>
          <a:p>
            <a:pPr lvl="0"/>
            <a:r>
              <a:rPr lang="es-MX" dirty="0">
                <a:solidFill>
                  <a:prstClr val="black"/>
                </a:solidFill>
              </a:rPr>
              <a:t>NO. BENEFICIADOS/PARTICIPANTES: 601</a:t>
            </a:r>
          </a:p>
          <a:p>
            <a:pPr lvl="0"/>
            <a:endParaRPr lang="es-MX" dirty="0">
              <a:solidFill>
                <a:prstClr val="black"/>
              </a:solidFill>
            </a:endParaRPr>
          </a:p>
          <a:p>
            <a:pPr lvl="0"/>
            <a:r>
              <a:rPr lang="es-MX" dirty="0">
                <a:solidFill>
                  <a:prstClr val="black"/>
                </a:solidFill>
              </a:rPr>
              <a:t>RESPONSABLES: Director escolar, Subdirector escolar, Pedagoga, Orientación educativa</a:t>
            </a:r>
          </a:p>
          <a:p>
            <a:pPr lvl="0"/>
            <a:endParaRPr lang="es-MX" dirty="0">
              <a:solidFill>
                <a:prstClr val="black"/>
              </a:solidFill>
            </a:endParaRPr>
          </a:p>
          <a:p>
            <a:pPr lvl="0" algn="just"/>
            <a:r>
              <a:rPr lang="es-MX" dirty="0">
                <a:solidFill>
                  <a:prstClr val="black"/>
                </a:solidFill>
              </a:rPr>
              <a:t>IMPACTO/LOGRO: La comunidad escolar ha participado de forma responsable en las actividades generadas en la institución, permitiendo un índice nulo de deserción por embarazos.</a:t>
            </a:r>
          </a:p>
        </p:txBody>
      </p:sp>
    </p:spTree>
    <p:extLst>
      <p:ext uri="{BB962C8B-B14F-4D97-AF65-F5344CB8AC3E}">
        <p14:creationId xmlns:p14="http://schemas.microsoft.com/office/powerpoint/2010/main" val="168094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2261937" y="698641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3229427" y="1001263"/>
            <a:ext cx="48550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Lectura de los conceptos de sexo, género, identidad de género, orientación sexual, equidad de género y paridad  de género.</a:t>
            </a:r>
          </a:p>
          <a:p>
            <a:endParaRPr lang="es-MX" sz="1400" dirty="0"/>
          </a:p>
        </p:txBody>
      </p:sp>
      <p:pic>
        <p:nvPicPr>
          <p:cNvPr id="16" name="Imagen 15" descr="C:\Users\Admin\Desktop\FOTOS INFORME\WhatsApp Image 2024-01-09 at 9.27.06 AM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49632" y="3446583"/>
            <a:ext cx="2877443" cy="234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Admin\Desktop\FOTOS INFORME\WhatsApp Image 2024-01-09 at 9.27.06 AM (3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56" y="3564765"/>
            <a:ext cx="2457164" cy="22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Admin\Desktop\FOTOS INFORME\WhatsApp Image 2024-01-09 at 9.27.06 AM (2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14" y="1627849"/>
            <a:ext cx="5377607" cy="2454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57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633" y="1695797"/>
            <a:ext cx="2496584" cy="172636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252730" y="1067198"/>
            <a:ext cx="4450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Difusión del programa de Becas Benito Juárez</a:t>
            </a:r>
          </a:p>
        </p:txBody>
      </p:sp>
      <p:pic>
        <p:nvPicPr>
          <p:cNvPr id="13" name="Imagen 12" descr="C:\Users\Admin\Downloads\WhatsApp Image 2024-01-09 at 11.02.44 AM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89" y="1745579"/>
            <a:ext cx="2367894" cy="170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Admin\Downloads\WhatsApp Image 2024-01-09 at 11.00.14 AM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18" y="3565293"/>
            <a:ext cx="2547178" cy="219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Admin\Downloads\WhatsApp Image 2024-01-09 at 11.00.02 AM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33" y="3565293"/>
            <a:ext cx="2495785" cy="2191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2697843" y="1045029"/>
            <a:ext cx="4936671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MX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 No Abandono: Entrevistas  con  alumnos  en riesgo, docentes y padres  de familia.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747" y="3728148"/>
            <a:ext cx="2493480" cy="1955200"/>
          </a:xfrm>
          <a:prstGeom prst="rect">
            <a:avLst/>
          </a:prstGeom>
        </p:spPr>
      </p:pic>
      <p:pic>
        <p:nvPicPr>
          <p:cNvPr id="15" name="Imagen 14" descr="C:\Users\Admin\Downloads\WhatsApp Image 2024-01-09 at 10.52.57 AM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47" y="1819478"/>
            <a:ext cx="2490974" cy="187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Admin\Downloads\WhatsApp Image 2024-01-09 at 11.15.10 AM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003" y="1819478"/>
            <a:ext cx="2617803" cy="187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Admin\Desktop\FOTOS INFORME\WhatsApp Image 2024-01-09 at 9.27.02 AM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927" y="3728148"/>
            <a:ext cx="2580879" cy="195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72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3975499" y="1038163"/>
            <a:ext cx="293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Yo No Abandono: Tutorías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17" y="3807745"/>
            <a:ext cx="2339026" cy="1765740"/>
          </a:xfrm>
          <a:prstGeom prst="rect">
            <a:avLst/>
          </a:prstGeom>
        </p:spPr>
      </p:pic>
      <p:pic>
        <p:nvPicPr>
          <p:cNvPr id="14" name="Imagen 13" descr="C:\Users\Admin\Desktop\FOTOS INFORME\WhatsApp Image 2024-01-09 at 9.27.05 AM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29" y="1715376"/>
            <a:ext cx="2718287" cy="183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Admin\Desktop\FOTOS INFORME\WhatsApp Image 2024-01-09 at 9.27.04 AM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546" y="1715376"/>
            <a:ext cx="2284496" cy="183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Admin\Desktop\FOTOS INFORME\WhatsApp Image 2024-01-09 at 9.26.58 AM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28" y="3767295"/>
            <a:ext cx="2718287" cy="1806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5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2886929" y="1023649"/>
            <a:ext cx="50088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Yo No Abandono: Leer el texto sobre “proyecto de vida”</a:t>
            </a:r>
            <a:endParaRPr lang="es-MX" sz="14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307" y="4051594"/>
            <a:ext cx="1912950" cy="1814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 descr="C:\Users\Admin\Desktop\FOTOS INFORME\WhatsApp Image 2024-01-09 at 9.27.02 AM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28" y="1651533"/>
            <a:ext cx="2061191" cy="238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Admin\Desktop\FOTOS INFORME\WhatsApp Image 2024-01-09 at 9.26.56 AM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57" y="1629296"/>
            <a:ext cx="3219450" cy="225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C:\Users\Admin\Desktop\FOTOS INFORME\WhatsApp Image 2024-01-09 at 9.26.56 AM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57" y="3888254"/>
            <a:ext cx="3164177" cy="1978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3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2572742" y="1067192"/>
            <a:ext cx="36561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CONSTRUYE T: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La importancia de ser sociable. 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7788" t="3674" r="7458" b="5773"/>
          <a:stretch/>
        </p:blipFill>
        <p:spPr>
          <a:xfrm>
            <a:off x="2859315" y="1756229"/>
            <a:ext cx="1429801" cy="1727200"/>
          </a:xfrm>
          <a:prstGeom prst="rect">
            <a:avLst/>
          </a:prstGeom>
        </p:spPr>
      </p:pic>
      <p:pic>
        <p:nvPicPr>
          <p:cNvPr id="14" name="Imagen 13" descr="C:\Users\Admin\Desktop\FOTOS INFORME\WhatsApp Image 2024-01-09 at 9.26.57 AM (3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48" y="3552126"/>
            <a:ext cx="2445497" cy="220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Admin\Desktop\FOTOS INFORME\WhatsApp Image 2024-01-09 at 9.26.57 AM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09" y="1690174"/>
            <a:ext cx="1957144" cy="176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 descr="C:\Users\Admin\Desktop\FOTOS INFORME\WhatsApp Image 2024-01-09 at 9.26.55 AM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2" y="3520028"/>
            <a:ext cx="2588012" cy="218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 descr="C:\Users\Admin\Desktop\FOTOS INFORME\WhatsApp Image 2024-01-09 at 9.26.57 AM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86510" y="1835290"/>
            <a:ext cx="1763800" cy="1605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91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"/>
            <a:ext cx="9144000" cy="6858000"/>
          </a:xfrm>
          <a:prstGeom prst="rect">
            <a:avLst/>
          </a:prstGeom>
        </p:spPr>
      </p:pic>
      <p:grpSp>
        <p:nvGrpSpPr>
          <p:cNvPr id="8" name="18 Grupo"/>
          <p:cNvGrpSpPr/>
          <p:nvPr/>
        </p:nvGrpSpPr>
        <p:grpSpPr>
          <a:xfrm>
            <a:off x="1957144" y="543472"/>
            <a:ext cx="6882063" cy="6159359"/>
            <a:chOff x="2899580" y="4670872"/>
            <a:chExt cx="8416782" cy="1507064"/>
          </a:xfrm>
        </p:grpSpPr>
        <p:sp>
          <p:nvSpPr>
            <p:cNvPr id="9" name="15 Rectángulo"/>
            <p:cNvSpPr/>
            <p:nvPr/>
          </p:nvSpPr>
          <p:spPr>
            <a:xfrm>
              <a:off x="2899580" y="4670872"/>
              <a:ext cx="8416782" cy="1507064"/>
            </a:xfrm>
            <a:prstGeom prst="rect">
              <a:avLst/>
            </a:prstGeom>
            <a:solidFill>
              <a:srgbClr val="66003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/>
              <a:endParaRPr lang="es-MX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17 Rectángulo redondeado"/>
            <p:cNvSpPr/>
            <p:nvPr/>
          </p:nvSpPr>
          <p:spPr>
            <a:xfrm>
              <a:off x="3261973" y="4723399"/>
              <a:ext cx="7854244" cy="14037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s-MX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945178" y="-1"/>
            <a:ext cx="684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</a:rPr>
              <a:t>EVIDENCIAS FOTOGRÁFICAS DE LA ACCIÓN, CAMPAÑA O ACTIVIDAD: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749633" y="1629296"/>
            <a:ext cx="5297087" cy="4164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4396413" y="1038163"/>
            <a:ext cx="1894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CONSTRUYE T 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495" t="18490" r="4423" b="4819"/>
          <a:stretch/>
        </p:blipFill>
        <p:spPr>
          <a:xfrm>
            <a:off x="5508208" y="1629296"/>
            <a:ext cx="2538512" cy="1854133"/>
          </a:xfrm>
          <a:prstGeom prst="rect">
            <a:avLst/>
          </a:prstGeom>
        </p:spPr>
      </p:pic>
      <p:pic>
        <p:nvPicPr>
          <p:cNvPr id="16" name="Imagen 15" descr="C:\Users\Admin\Desktop\FOTOS INFORME\WhatsApp Image 2024-01-09 at 9.26.55 AM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49" y="3447972"/>
            <a:ext cx="2579878" cy="23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Admin\Desktop\FOTOS INFORME\WhatsApp Image 2024-01-09 at 9.26.58 AM (2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97" y="3483430"/>
            <a:ext cx="2639323" cy="231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Admin\Desktop\FOTOS INFORME\WhatsApp Image 2024-01-09 at 9.26.59 AM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42" y="1622172"/>
            <a:ext cx="2705572" cy="199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58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theme/theme1.xml><?xml version="1.0" encoding="utf-8"?>
<a:theme xmlns:a="http://schemas.openxmlformats.org/drawingml/2006/main" name="Tema de Office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1792</TotalTime>
  <Words>1027</Words>
  <Application>Microsoft Office PowerPoint</Application>
  <PresentationFormat>Presentación en pantalla (4:3)</PresentationFormat>
  <Paragraphs>139</Paragraphs>
  <Slides>30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GONZALO</dc:creator>
  <cp:lastModifiedBy>Windows User</cp:lastModifiedBy>
  <cp:revision>126</cp:revision>
  <dcterms:created xsi:type="dcterms:W3CDTF">2017-02-28T18:27:26Z</dcterms:created>
  <dcterms:modified xsi:type="dcterms:W3CDTF">2025-02-01T01:31:47Z</dcterms:modified>
</cp:coreProperties>
</file>